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7" r:id="rId3"/>
    <p:sldId id="268" r:id="rId4"/>
    <p:sldId id="275" r:id="rId5"/>
    <p:sldId id="271" r:id="rId6"/>
    <p:sldId id="273" r:id="rId7"/>
    <p:sldId id="260" r:id="rId8"/>
    <p:sldId id="274" r:id="rId9"/>
    <p:sldId id="264" r:id="rId10"/>
    <p:sldId id="259" r:id="rId11"/>
    <p:sldId id="269" r:id="rId12"/>
    <p:sldId id="261" r:id="rId13"/>
    <p:sldId id="270" r:id="rId14"/>
    <p:sldId id="263" r:id="rId15"/>
    <p:sldId id="265" r:id="rId16"/>
    <p:sldId id="262" r:id="rId17"/>
    <p:sldId id="266"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8BA4B5-9E29-48E7-8692-9AB7D7A2D489}"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78B7-3851-4CCC-A43F-478FA13A16C4}" type="slidenum">
              <a:rPr lang="en-US" smtClean="0"/>
              <a:t>‹#›</a:t>
            </a:fld>
            <a:endParaRPr lang="en-US"/>
          </a:p>
        </p:txBody>
      </p:sp>
    </p:spTree>
    <p:extLst>
      <p:ext uri="{BB962C8B-B14F-4D97-AF65-F5344CB8AC3E}">
        <p14:creationId xmlns:p14="http://schemas.microsoft.com/office/powerpoint/2010/main" val="11060913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8BA4B5-9E29-48E7-8692-9AB7D7A2D489}"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78B7-3851-4CCC-A43F-478FA13A16C4}" type="slidenum">
              <a:rPr lang="en-US" smtClean="0"/>
              <a:t>‹#›</a:t>
            </a:fld>
            <a:endParaRPr lang="en-US"/>
          </a:p>
        </p:txBody>
      </p:sp>
    </p:spTree>
    <p:extLst>
      <p:ext uri="{BB962C8B-B14F-4D97-AF65-F5344CB8AC3E}">
        <p14:creationId xmlns:p14="http://schemas.microsoft.com/office/powerpoint/2010/main" val="16681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8BA4B5-9E29-48E7-8692-9AB7D7A2D489}"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78B7-3851-4CCC-A43F-478FA13A16C4}" type="slidenum">
              <a:rPr lang="en-US" smtClean="0"/>
              <a:t>‹#›</a:t>
            </a:fld>
            <a:endParaRPr lang="en-US"/>
          </a:p>
        </p:txBody>
      </p:sp>
    </p:spTree>
    <p:extLst>
      <p:ext uri="{BB962C8B-B14F-4D97-AF65-F5344CB8AC3E}">
        <p14:creationId xmlns:p14="http://schemas.microsoft.com/office/powerpoint/2010/main" val="105274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8BA4B5-9E29-48E7-8692-9AB7D7A2D489}"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78B7-3851-4CCC-A43F-478FA13A16C4}"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80618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8BA4B5-9E29-48E7-8692-9AB7D7A2D489}"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78B7-3851-4CCC-A43F-478FA13A16C4}" type="slidenum">
              <a:rPr lang="en-US" smtClean="0"/>
              <a:t>‹#›</a:t>
            </a:fld>
            <a:endParaRPr lang="en-US"/>
          </a:p>
        </p:txBody>
      </p:sp>
    </p:spTree>
    <p:extLst>
      <p:ext uri="{BB962C8B-B14F-4D97-AF65-F5344CB8AC3E}">
        <p14:creationId xmlns:p14="http://schemas.microsoft.com/office/powerpoint/2010/main" val="1335249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98BA4B5-9E29-48E7-8692-9AB7D7A2D489}" type="datetimeFigureOut">
              <a:rPr lang="en-US" smtClean="0"/>
              <a:t>13-May-20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078B7-3851-4CCC-A43F-478FA13A16C4}" type="slidenum">
              <a:rPr lang="en-US" smtClean="0"/>
              <a:t>‹#›</a:t>
            </a:fld>
            <a:endParaRPr lang="en-US"/>
          </a:p>
        </p:txBody>
      </p:sp>
    </p:spTree>
    <p:extLst>
      <p:ext uri="{BB962C8B-B14F-4D97-AF65-F5344CB8AC3E}">
        <p14:creationId xmlns:p14="http://schemas.microsoft.com/office/powerpoint/2010/main" val="1510753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98BA4B5-9E29-48E7-8692-9AB7D7A2D489}" type="datetimeFigureOut">
              <a:rPr lang="en-US" smtClean="0"/>
              <a:t>13-May-20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078B7-3851-4CCC-A43F-478FA13A16C4}" type="slidenum">
              <a:rPr lang="en-US" smtClean="0"/>
              <a:t>‹#›</a:t>
            </a:fld>
            <a:endParaRPr lang="en-US"/>
          </a:p>
        </p:txBody>
      </p:sp>
    </p:spTree>
    <p:extLst>
      <p:ext uri="{BB962C8B-B14F-4D97-AF65-F5344CB8AC3E}">
        <p14:creationId xmlns:p14="http://schemas.microsoft.com/office/powerpoint/2010/main" val="667825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8BA4B5-9E29-48E7-8692-9AB7D7A2D489}"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78B7-3851-4CCC-A43F-478FA13A16C4}" type="slidenum">
              <a:rPr lang="en-US" smtClean="0"/>
              <a:t>‹#›</a:t>
            </a:fld>
            <a:endParaRPr lang="en-US"/>
          </a:p>
        </p:txBody>
      </p:sp>
    </p:spTree>
    <p:extLst>
      <p:ext uri="{BB962C8B-B14F-4D97-AF65-F5344CB8AC3E}">
        <p14:creationId xmlns:p14="http://schemas.microsoft.com/office/powerpoint/2010/main" val="2696878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8BA4B5-9E29-48E7-8692-9AB7D7A2D489}"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78B7-3851-4CCC-A43F-478FA13A16C4}" type="slidenum">
              <a:rPr lang="en-US" smtClean="0"/>
              <a:t>‹#›</a:t>
            </a:fld>
            <a:endParaRPr lang="en-US"/>
          </a:p>
        </p:txBody>
      </p:sp>
    </p:spTree>
    <p:extLst>
      <p:ext uri="{BB962C8B-B14F-4D97-AF65-F5344CB8AC3E}">
        <p14:creationId xmlns:p14="http://schemas.microsoft.com/office/powerpoint/2010/main" val="228292190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8BA4B5-9E29-48E7-8692-9AB7D7A2D489}"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78B7-3851-4CCC-A43F-478FA13A16C4}" type="slidenum">
              <a:rPr lang="en-US" smtClean="0"/>
              <a:t>‹#›</a:t>
            </a:fld>
            <a:endParaRPr lang="en-US"/>
          </a:p>
        </p:txBody>
      </p:sp>
    </p:spTree>
    <p:extLst>
      <p:ext uri="{BB962C8B-B14F-4D97-AF65-F5344CB8AC3E}">
        <p14:creationId xmlns:p14="http://schemas.microsoft.com/office/powerpoint/2010/main" val="46068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8BA4B5-9E29-48E7-8692-9AB7D7A2D489}" type="datetimeFigureOut">
              <a:rPr lang="en-US" smtClean="0"/>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78B7-3851-4CCC-A43F-478FA13A16C4}" type="slidenum">
              <a:rPr lang="en-US" smtClean="0"/>
              <a:t>‹#›</a:t>
            </a:fld>
            <a:endParaRPr lang="en-US"/>
          </a:p>
        </p:txBody>
      </p:sp>
    </p:spTree>
    <p:extLst>
      <p:ext uri="{BB962C8B-B14F-4D97-AF65-F5344CB8AC3E}">
        <p14:creationId xmlns:p14="http://schemas.microsoft.com/office/powerpoint/2010/main" val="416693761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8BA4B5-9E29-48E7-8692-9AB7D7A2D489}"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78B7-3851-4CCC-A43F-478FA13A16C4}" type="slidenum">
              <a:rPr lang="en-US" smtClean="0"/>
              <a:t>‹#›</a:t>
            </a:fld>
            <a:endParaRPr lang="en-US"/>
          </a:p>
        </p:txBody>
      </p:sp>
    </p:spTree>
    <p:extLst>
      <p:ext uri="{BB962C8B-B14F-4D97-AF65-F5344CB8AC3E}">
        <p14:creationId xmlns:p14="http://schemas.microsoft.com/office/powerpoint/2010/main" val="332942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8BA4B5-9E29-48E7-8692-9AB7D7A2D489}" type="datetimeFigureOut">
              <a:rPr lang="en-US" smtClean="0"/>
              <a:t>13-May-20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078B7-3851-4CCC-A43F-478FA13A16C4}" type="slidenum">
              <a:rPr lang="en-US" smtClean="0"/>
              <a:t>‹#›</a:t>
            </a:fld>
            <a:endParaRPr lang="en-US"/>
          </a:p>
        </p:txBody>
      </p:sp>
    </p:spTree>
    <p:extLst>
      <p:ext uri="{BB962C8B-B14F-4D97-AF65-F5344CB8AC3E}">
        <p14:creationId xmlns:p14="http://schemas.microsoft.com/office/powerpoint/2010/main" val="426272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8BA4B5-9E29-48E7-8692-9AB7D7A2D489}" type="datetimeFigureOut">
              <a:rPr lang="en-US" smtClean="0"/>
              <a:t>13-May-20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078B7-3851-4CCC-A43F-478FA13A16C4}" type="slidenum">
              <a:rPr lang="en-US" smtClean="0"/>
              <a:t>‹#›</a:t>
            </a:fld>
            <a:endParaRPr lang="en-US"/>
          </a:p>
        </p:txBody>
      </p:sp>
    </p:spTree>
    <p:extLst>
      <p:ext uri="{BB962C8B-B14F-4D97-AF65-F5344CB8AC3E}">
        <p14:creationId xmlns:p14="http://schemas.microsoft.com/office/powerpoint/2010/main" val="273000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BA4B5-9E29-48E7-8692-9AB7D7A2D489}" type="datetimeFigureOut">
              <a:rPr lang="en-US" smtClean="0"/>
              <a:t>13-May-20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078B7-3851-4CCC-A43F-478FA13A16C4}" type="slidenum">
              <a:rPr lang="en-US" smtClean="0"/>
              <a:t>‹#›</a:t>
            </a:fld>
            <a:endParaRPr lang="en-US"/>
          </a:p>
        </p:txBody>
      </p:sp>
    </p:spTree>
    <p:extLst>
      <p:ext uri="{BB962C8B-B14F-4D97-AF65-F5344CB8AC3E}">
        <p14:creationId xmlns:p14="http://schemas.microsoft.com/office/powerpoint/2010/main" val="18393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8BA4B5-9E29-48E7-8692-9AB7D7A2D489}"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78B7-3851-4CCC-A43F-478FA13A16C4}" type="slidenum">
              <a:rPr lang="en-US" smtClean="0"/>
              <a:t>‹#›</a:t>
            </a:fld>
            <a:endParaRPr lang="en-US"/>
          </a:p>
        </p:txBody>
      </p:sp>
    </p:spTree>
    <p:extLst>
      <p:ext uri="{BB962C8B-B14F-4D97-AF65-F5344CB8AC3E}">
        <p14:creationId xmlns:p14="http://schemas.microsoft.com/office/powerpoint/2010/main" val="2148587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8BA4B5-9E29-48E7-8692-9AB7D7A2D489}" type="datetimeFigureOut">
              <a:rPr lang="en-US" smtClean="0"/>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78B7-3851-4CCC-A43F-478FA13A16C4}" type="slidenum">
              <a:rPr lang="en-US" smtClean="0"/>
              <a:t>‹#›</a:t>
            </a:fld>
            <a:endParaRPr lang="en-US"/>
          </a:p>
        </p:txBody>
      </p:sp>
    </p:spTree>
    <p:extLst>
      <p:ext uri="{BB962C8B-B14F-4D97-AF65-F5344CB8AC3E}">
        <p14:creationId xmlns:p14="http://schemas.microsoft.com/office/powerpoint/2010/main" val="192552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98BA4B5-9E29-48E7-8692-9AB7D7A2D489}" type="datetimeFigureOut">
              <a:rPr lang="en-US" smtClean="0"/>
              <a:t>13-May-20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7F078B7-3851-4CCC-A43F-478FA13A16C4}" type="slidenum">
              <a:rPr lang="en-US" smtClean="0"/>
              <a:t>‹#›</a:t>
            </a:fld>
            <a:endParaRPr lang="en-US"/>
          </a:p>
        </p:txBody>
      </p:sp>
    </p:spTree>
    <p:extLst>
      <p:ext uri="{BB962C8B-B14F-4D97-AF65-F5344CB8AC3E}">
        <p14:creationId xmlns:p14="http://schemas.microsoft.com/office/powerpoint/2010/main" val="411748859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23D0-2C4B-4E18-8C49-268B10A8742E}"/>
              </a:ext>
            </a:extLst>
          </p:cNvPr>
          <p:cNvSpPr>
            <a:spLocks noGrp="1"/>
          </p:cNvSpPr>
          <p:nvPr>
            <p:ph type="ctrTitle"/>
          </p:nvPr>
        </p:nvSpPr>
        <p:spPr>
          <a:xfrm>
            <a:off x="1370693" y="1411731"/>
            <a:ext cx="9440034" cy="1828801"/>
          </a:xfrm>
        </p:spPr>
        <p:txBody>
          <a:bodyPr/>
          <a:lstStyle/>
          <a:p>
            <a:r>
              <a:rPr lang="en-US" dirty="0"/>
              <a:t>Masaccio</a:t>
            </a:r>
          </a:p>
        </p:txBody>
      </p:sp>
      <p:sp>
        <p:nvSpPr>
          <p:cNvPr id="3" name="Subtitle 2">
            <a:extLst>
              <a:ext uri="{FF2B5EF4-FFF2-40B4-BE49-F238E27FC236}">
                <a16:creationId xmlns:a16="http://schemas.microsoft.com/office/drawing/2014/main" id="{8F991621-570D-4F6B-B0DD-2B8FAD761F6B}"/>
              </a:ext>
            </a:extLst>
          </p:cNvPr>
          <p:cNvSpPr>
            <a:spLocks noGrp="1"/>
          </p:cNvSpPr>
          <p:nvPr>
            <p:ph type="subTitle" idx="1"/>
          </p:nvPr>
        </p:nvSpPr>
        <p:spPr>
          <a:xfrm>
            <a:off x="1370693" y="3598339"/>
            <a:ext cx="9440034" cy="2842218"/>
          </a:xfrm>
        </p:spPr>
        <p:txBody>
          <a:bodyPr>
            <a:normAutofit/>
          </a:bodyPr>
          <a:lstStyle/>
          <a:p>
            <a:r>
              <a:rPr lang="en-US" sz="2400" dirty="0">
                <a:latin typeface="Times New Roman" panose="02020603050405020304" pitchFamily="18" charset="0"/>
                <a:cs typeface="Times New Roman" panose="02020603050405020304" pitchFamily="18" charset="0"/>
              </a:rPr>
              <a:t>History of Western Art</a:t>
            </a:r>
          </a:p>
          <a:p>
            <a:r>
              <a:rPr lang="en-US" sz="2400" dirty="0">
                <a:latin typeface="Times New Roman" panose="02020603050405020304" pitchFamily="18" charset="0"/>
                <a:cs typeface="Times New Roman" panose="02020603050405020304" pitchFamily="18" charset="0"/>
              </a:rPr>
              <a:t>BFA-II (Visual Arts)</a:t>
            </a:r>
          </a:p>
          <a:p>
            <a:r>
              <a:rPr lang="en-US" sz="2400" dirty="0">
                <a:latin typeface="Times New Roman" panose="02020603050405020304" pitchFamily="18" charset="0"/>
                <a:cs typeface="Times New Roman" panose="02020603050405020304" pitchFamily="18" charset="0"/>
              </a:rPr>
              <a:t>Course Incharge: Ms. Farah Khan</a:t>
            </a:r>
          </a:p>
          <a:p>
            <a:r>
              <a:rPr lang="en-US" sz="2400" dirty="0">
                <a:latin typeface="Times New Roman" panose="02020603050405020304" pitchFamily="18" charset="0"/>
                <a:cs typeface="Times New Roman" panose="02020603050405020304" pitchFamily="18" charset="0"/>
              </a:rPr>
              <a:t>Institute of Design &amp; Visual Arts (LCWU)</a:t>
            </a:r>
          </a:p>
          <a:p>
            <a:endParaRPr lang="en-US" sz="2800" dirty="0"/>
          </a:p>
        </p:txBody>
      </p:sp>
    </p:spTree>
    <p:extLst>
      <p:ext uri="{BB962C8B-B14F-4D97-AF65-F5344CB8AC3E}">
        <p14:creationId xmlns:p14="http://schemas.microsoft.com/office/powerpoint/2010/main" val="2775946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8B4A-22E4-444C-B3E4-1E4B1CBF5D42}"/>
              </a:ext>
            </a:extLst>
          </p:cNvPr>
          <p:cNvSpPr>
            <a:spLocks noGrp="1"/>
          </p:cNvSpPr>
          <p:nvPr>
            <p:ph type="title"/>
          </p:nvPr>
        </p:nvSpPr>
        <p:spPr>
          <a:xfrm>
            <a:off x="980660" y="20572"/>
            <a:ext cx="10373139" cy="443258"/>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Virgin and Child with Saint Anne (1424)</a:t>
            </a:r>
          </a:p>
        </p:txBody>
      </p:sp>
      <p:pic>
        <p:nvPicPr>
          <p:cNvPr id="7" name="Content Placeholder 6">
            <a:extLst>
              <a:ext uri="{FF2B5EF4-FFF2-40B4-BE49-F238E27FC236}">
                <a16:creationId xmlns:a16="http://schemas.microsoft.com/office/drawing/2014/main" id="{7ADC2F1A-46E1-44A3-9B86-5C26AD94AD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2977" y="606081"/>
            <a:ext cx="3710607" cy="6180481"/>
          </a:xfrm>
        </p:spPr>
      </p:pic>
    </p:spTree>
    <p:extLst>
      <p:ext uri="{BB962C8B-B14F-4D97-AF65-F5344CB8AC3E}">
        <p14:creationId xmlns:p14="http://schemas.microsoft.com/office/powerpoint/2010/main" val="370129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8B4A-22E4-444C-B3E4-1E4B1CBF5D42}"/>
              </a:ext>
            </a:extLst>
          </p:cNvPr>
          <p:cNvSpPr>
            <a:spLocks noGrp="1"/>
          </p:cNvSpPr>
          <p:nvPr>
            <p:ph type="title"/>
          </p:nvPr>
        </p:nvSpPr>
        <p:spPr>
          <a:xfrm>
            <a:off x="980660" y="20572"/>
            <a:ext cx="10373139" cy="443258"/>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Madonna and Child (c. 1426)</a:t>
            </a:r>
          </a:p>
        </p:txBody>
      </p:sp>
      <p:pic>
        <p:nvPicPr>
          <p:cNvPr id="6" name="Content Placeholder 5">
            <a:extLst>
              <a:ext uri="{FF2B5EF4-FFF2-40B4-BE49-F238E27FC236}">
                <a16:creationId xmlns:a16="http://schemas.microsoft.com/office/drawing/2014/main" id="{F5DAF613-5EDE-4676-9BFB-17A7864FEF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0205" y="521273"/>
            <a:ext cx="3502147" cy="6263841"/>
          </a:xfrm>
        </p:spPr>
      </p:pic>
    </p:spTree>
    <p:extLst>
      <p:ext uri="{BB962C8B-B14F-4D97-AF65-F5344CB8AC3E}">
        <p14:creationId xmlns:p14="http://schemas.microsoft.com/office/powerpoint/2010/main" val="536171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8B4A-22E4-444C-B3E4-1E4B1CBF5D42}"/>
              </a:ext>
            </a:extLst>
          </p:cNvPr>
          <p:cNvSpPr>
            <a:spLocks noGrp="1"/>
          </p:cNvSpPr>
          <p:nvPr>
            <p:ph type="title"/>
          </p:nvPr>
        </p:nvSpPr>
        <p:spPr>
          <a:xfrm>
            <a:off x="980660" y="20572"/>
            <a:ext cx="10373139" cy="443258"/>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Crucifixion from Pisa Altarpiece(c. 1426)</a:t>
            </a:r>
          </a:p>
        </p:txBody>
      </p:sp>
      <p:pic>
        <p:nvPicPr>
          <p:cNvPr id="11" name="Content Placeholder 10">
            <a:extLst>
              <a:ext uri="{FF2B5EF4-FFF2-40B4-BE49-F238E27FC236}">
                <a16:creationId xmlns:a16="http://schemas.microsoft.com/office/drawing/2014/main" id="{4EEC7FEB-381A-4C6F-8631-F18783901F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0815" y="646347"/>
            <a:ext cx="4558299" cy="6112264"/>
          </a:xfrm>
        </p:spPr>
      </p:pic>
    </p:spTree>
    <p:extLst>
      <p:ext uri="{BB962C8B-B14F-4D97-AF65-F5344CB8AC3E}">
        <p14:creationId xmlns:p14="http://schemas.microsoft.com/office/powerpoint/2010/main" val="711618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8B4A-22E4-444C-B3E4-1E4B1CBF5D42}"/>
              </a:ext>
            </a:extLst>
          </p:cNvPr>
          <p:cNvSpPr>
            <a:spLocks noGrp="1"/>
          </p:cNvSpPr>
          <p:nvPr>
            <p:ph type="title"/>
          </p:nvPr>
        </p:nvSpPr>
        <p:spPr>
          <a:xfrm>
            <a:off x="980660" y="20572"/>
            <a:ext cx="10373139" cy="443258"/>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The Baptism of the Neophytes (1425-28)</a:t>
            </a:r>
          </a:p>
        </p:txBody>
      </p:sp>
      <p:pic>
        <p:nvPicPr>
          <p:cNvPr id="6" name="Content Placeholder 5">
            <a:extLst>
              <a:ext uri="{FF2B5EF4-FFF2-40B4-BE49-F238E27FC236}">
                <a16:creationId xmlns:a16="http://schemas.microsoft.com/office/drawing/2014/main" id="{6FB629BE-C549-4182-8C4C-4A97EF4ADF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3860" y="646776"/>
            <a:ext cx="4717774" cy="5920808"/>
          </a:xfrm>
        </p:spPr>
      </p:pic>
    </p:spTree>
    <p:extLst>
      <p:ext uri="{BB962C8B-B14F-4D97-AF65-F5344CB8AC3E}">
        <p14:creationId xmlns:p14="http://schemas.microsoft.com/office/powerpoint/2010/main" val="1514369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36291-E46D-428B-ACFA-1AA30472CF97}"/>
              </a:ext>
            </a:extLst>
          </p:cNvPr>
          <p:cNvSpPr>
            <a:spLocks noGrp="1"/>
          </p:cNvSpPr>
          <p:nvPr>
            <p:ph type="title"/>
          </p:nvPr>
        </p:nvSpPr>
        <p:spPr>
          <a:xfrm>
            <a:off x="622852" y="53009"/>
            <a:ext cx="11224591" cy="397566"/>
          </a:xfrm>
        </p:spPr>
        <p:txBody>
          <a:bodyPr>
            <a:noAutofit/>
          </a:bodyPr>
          <a:lstStyle/>
          <a:p>
            <a:r>
              <a:rPr lang="en-US" sz="3200" dirty="0">
                <a:latin typeface="Times New Roman" panose="02020603050405020304" pitchFamily="18" charset="0"/>
                <a:cs typeface="Times New Roman" panose="02020603050405020304" pitchFamily="18" charset="0"/>
              </a:rPr>
              <a:t>The Expulsion of Adam and Eve from the garden of Eden (1426)</a:t>
            </a:r>
          </a:p>
        </p:txBody>
      </p:sp>
      <p:pic>
        <p:nvPicPr>
          <p:cNvPr id="5" name="Content Placeholder 4">
            <a:extLst>
              <a:ext uri="{FF2B5EF4-FFF2-40B4-BE49-F238E27FC236}">
                <a16:creationId xmlns:a16="http://schemas.microsoft.com/office/drawing/2014/main" id="{74C07B75-F1EC-456E-BA0E-04CE86B2ED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4590" y="557830"/>
            <a:ext cx="4823793" cy="6197843"/>
          </a:xfrm>
        </p:spPr>
      </p:pic>
    </p:spTree>
    <p:extLst>
      <p:ext uri="{BB962C8B-B14F-4D97-AF65-F5344CB8AC3E}">
        <p14:creationId xmlns:p14="http://schemas.microsoft.com/office/powerpoint/2010/main" val="3559244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36291-E46D-428B-ACFA-1AA30472CF97}"/>
              </a:ext>
            </a:extLst>
          </p:cNvPr>
          <p:cNvSpPr>
            <a:spLocks noGrp="1"/>
          </p:cNvSpPr>
          <p:nvPr>
            <p:ph type="title"/>
          </p:nvPr>
        </p:nvSpPr>
        <p:spPr>
          <a:xfrm>
            <a:off x="622852" y="53009"/>
            <a:ext cx="11224591" cy="397566"/>
          </a:xfrm>
        </p:spPr>
        <p:txBody>
          <a:bodyPr>
            <a:noAutofit/>
          </a:bodyPr>
          <a:lstStyle/>
          <a:p>
            <a:r>
              <a:rPr lang="en-US" sz="3200" dirty="0">
                <a:latin typeface="Times New Roman" panose="02020603050405020304" pitchFamily="18" charset="0"/>
                <a:cs typeface="Times New Roman" panose="02020603050405020304" pitchFamily="18" charset="0"/>
              </a:rPr>
              <a:t>Close-up of ‘The Expulsion’ (1426)</a:t>
            </a:r>
          </a:p>
        </p:txBody>
      </p:sp>
      <p:pic>
        <p:nvPicPr>
          <p:cNvPr id="9" name="Content Placeholder 8">
            <a:extLst>
              <a:ext uri="{FF2B5EF4-FFF2-40B4-BE49-F238E27FC236}">
                <a16:creationId xmlns:a16="http://schemas.microsoft.com/office/drawing/2014/main" id="{63C3B56C-2399-4F0A-82B2-98400EA60E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0191" y="1139792"/>
            <a:ext cx="6958248" cy="4880219"/>
          </a:xfrm>
        </p:spPr>
      </p:pic>
    </p:spTree>
    <p:extLst>
      <p:ext uri="{BB962C8B-B14F-4D97-AF65-F5344CB8AC3E}">
        <p14:creationId xmlns:p14="http://schemas.microsoft.com/office/powerpoint/2010/main" val="2966546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8B4A-22E4-444C-B3E4-1E4B1CBF5D42}"/>
              </a:ext>
            </a:extLst>
          </p:cNvPr>
          <p:cNvSpPr>
            <a:spLocks noGrp="1"/>
          </p:cNvSpPr>
          <p:nvPr>
            <p:ph type="title"/>
          </p:nvPr>
        </p:nvSpPr>
        <p:spPr>
          <a:xfrm>
            <a:off x="980660" y="20572"/>
            <a:ext cx="10373139" cy="443258"/>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Holy Trinity (c. 1426-1428)</a:t>
            </a:r>
          </a:p>
        </p:txBody>
      </p:sp>
      <p:pic>
        <p:nvPicPr>
          <p:cNvPr id="5" name="Content Placeholder 4">
            <a:extLst>
              <a:ext uri="{FF2B5EF4-FFF2-40B4-BE49-F238E27FC236}">
                <a16:creationId xmlns:a16="http://schemas.microsoft.com/office/drawing/2014/main" id="{1D8AB5CE-DC06-40E3-961F-89A8A4396A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1269" y="446936"/>
            <a:ext cx="2915475" cy="6386714"/>
          </a:xfrm>
        </p:spPr>
      </p:pic>
    </p:spTree>
    <p:extLst>
      <p:ext uri="{BB962C8B-B14F-4D97-AF65-F5344CB8AC3E}">
        <p14:creationId xmlns:p14="http://schemas.microsoft.com/office/powerpoint/2010/main" val="4211580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8B4A-22E4-444C-B3E4-1E4B1CBF5D42}"/>
              </a:ext>
            </a:extLst>
          </p:cNvPr>
          <p:cNvSpPr>
            <a:spLocks noGrp="1"/>
          </p:cNvSpPr>
          <p:nvPr>
            <p:ph type="title"/>
          </p:nvPr>
        </p:nvSpPr>
        <p:spPr>
          <a:xfrm>
            <a:off x="980660" y="5268438"/>
            <a:ext cx="10482470" cy="1211875"/>
          </a:xfrm>
        </p:spPr>
        <p:txBody>
          <a:bodyPr>
            <a:normAutofit fontScale="90000"/>
          </a:bodyPr>
          <a:lstStyle/>
          <a:p>
            <a:r>
              <a:rPr lang="en-US" sz="2400" dirty="0">
                <a:latin typeface="Times New Roman" panose="02020603050405020304" pitchFamily="18" charset="0"/>
                <a:cs typeface="Times New Roman" panose="02020603050405020304" pitchFamily="18" charset="0"/>
              </a:rPr>
              <a:t>English Translation:</a:t>
            </a:r>
            <a:br>
              <a:rPr lang="en-US" sz="24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“I was what you are and what I am, you shall be”</a:t>
            </a:r>
            <a:br>
              <a:rPr lang="en-US" sz="28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https://youtu.be/Kl4Dcj9o570</a:t>
            </a:r>
          </a:p>
        </p:txBody>
      </p:sp>
      <p:pic>
        <p:nvPicPr>
          <p:cNvPr id="5" name="Content Placeholder 4">
            <a:extLst>
              <a:ext uri="{FF2B5EF4-FFF2-40B4-BE49-F238E27FC236}">
                <a16:creationId xmlns:a16="http://schemas.microsoft.com/office/drawing/2014/main" id="{1D8AB5CE-DC06-40E3-961F-89A8A4396AE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6416" b="4286"/>
          <a:stretch/>
        </p:blipFill>
        <p:spPr>
          <a:xfrm>
            <a:off x="1112906" y="861395"/>
            <a:ext cx="9498807" cy="4015409"/>
          </a:xfrm>
        </p:spPr>
      </p:pic>
    </p:spTree>
    <p:extLst>
      <p:ext uri="{BB962C8B-B14F-4D97-AF65-F5344CB8AC3E}">
        <p14:creationId xmlns:p14="http://schemas.microsoft.com/office/powerpoint/2010/main" val="3470638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8B4A-22E4-444C-B3E4-1E4B1CBF5D42}"/>
              </a:ext>
            </a:extLst>
          </p:cNvPr>
          <p:cNvSpPr>
            <a:spLocks noGrp="1"/>
          </p:cNvSpPr>
          <p:nvPr>
            <p:ph type="title"/>
          </p:nvPr>
        </p:nvSpPr>
        <p:spPr>
          <a:xfrm>
            <a:off x="980660" y="20572"/>
            <a:ext cx="10373139" cy="443258"/>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A perfect example of linear perspective</a:t>
            </a:r>
          </a:p>
        </p:txBody>
      </p:sp>
      <p:pic>
        <p:nvPicPr>
          <p:cNvPr id="7" name="Content Placeholder 6">
            <a:extLst>
              <a:ext uri="{FF2B5EF4-FFF2-40B4-BE49-F238E27FC236}">
                <a16:creationId xmlns:a16="http://schemas.microsoft.com/office/drawing/2014/main" id="{37CB730F-6445-4CB0-B1DC-1FA6F856C1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4641499" y="463830"/>
            <a:ext cx="3044767" cy="6373598"/>
          </a:xfrm>
        </p:spPr>
      </p:pic>
    </p:spTree>
    <p:extLst>
      <p:ext uri="{BB962C8B-B14F-4D97-AF65-F5344CB8AC3E}">
        <p14:creationId xmlns:p14="http://schemas.microsoft.com/office/powerpoint/2010/main" val="3436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B2F7F-A098-4D5E-A00E-447170DF628B}"/>
              </a:ext>
            </a:extLst>
          </p:cNvPr>
          <p:cNvSpPr>
            <a:spLocks noGrp="1"/>
          </p:cNvSpPr>
          <p:nvPr>
            <p:ph type="title"/>
          </p:nvPr>
        </p:nvSpPr>
        <p:spPr>
          <a:xfrm>
            <a:off x="913795" y="145772"/>
            <a:ext cx="10353762" cy="692154"/>
          </a:xfrm>
        </p:spPr>
        <p:txBody>
          <a:bodyPr>
            <a:normAutofit fontScale="90000"/>
          </a:bodyPr>
          <a:lstStyle/>
          <a:p>
            <a:r>
              <a:rPr lang="en-US" dirty="0"/>
              <a:t>Masaccio</a:t>
            </a:r>
          </a:p>
        </p:txBody>
      </p:sp>
      <p:sp>
        <p:nvSpPr>
          <p:cNvPr id="3" name="Content Placeholder 2">
            <a:extLst>
              <a:ext uri="{FF2B5EF4-FFF2-40B4-BE49-F238E27FC236}">
                <a16:creationId xmlns:a16="http://schemas.microsoft.com/office/drawing/2014/main" id="{5B9FA91D-A5D9-4F18-B293-91DA834E9521}"/>
              </a:ext>
            </a:extLst>
          </p:cNvPr>
          <p:cNvSpPr>
            <a:spLocks noGrp="1"/>
          </p:cNvSpPr>
          <p:nvPr>
            <p:ph idx="1"/>
          </p:nvPr>
        </p:nvSpPr>
        <p:spPr/>
        <p:txBody>
          <a:bodyPr>
            <a:normAutofit/>
          </a:bodyPr>
          <a:lstStyle/>
          <a:p>
            <a:pPr marL="36900" indent="0" algn="ctr">
              <a:buNone/>
            </a:pPr>
            <a:endParaRPr lang="en-US" sz="2400" dirty="0">
              <a:effectLst/>
              <a:latin typeface="Times New Roman" panose="02020603050405020304" pitchFamily="18" charset="0"/>
              <a:cs typeface="Times New Roman" panose="02020603050405020304" pitchFamily="18" charset="0"/>
            </a:endParaRPr>
          </a:p>
          <a:p>
            <a:pPr marL="36900" indent="0" algn="ctr">
              <a:buNone/>
            </a:pPr>
            <a:r>
              <a:rPr lang="en-US" sz="2400" dirty="0">
                <a:effectLst/>
                <a:latin typeface="Times New Roman" panose="02020603050405020304" pitchFamily="18" charset="0"/>
                <a:cs typeface="Times New Roman" panose="02020603050405020304" pitchFamily="18" charset="0"/>
              </a:rPr>
              <a:t>“To Masaccio especially we are indebted for the true style of modern painting, for it was Masaccio who realized that the best painters follow nature as closely as possible…He can be numbered among the pioneers who rid painting of its hardness, difficulties and imperfections”  </a:t>
            </a:r>
          </a:p>
          <a:p>
            <a:pPr marL="36900" indent="0" algn="ctr">
              <a:buNone/>
            </a:pPr>
            <a:r>
              <a:rPr lang="en-US" sz="2400" dirty="0">
                <a:effectLst/>
                <a:latin typeface="Times New Roman" panose="02020603050405020304" pitchFamily="18" charset="0"/>
                <a:cs typeface="Times New Roman" panose="02020603050405020304" pitchFamily="18" charset="0"/>
              </a:rPr>
              <a:t>Giorgio Vasari, 1568</a:t>
            </a:r>
          </a:p>
        </p:txBody>
      </p:sp>
    </p:spTree>
    <p:extLst>
      <p:ext uri="{BB962C8B-B14F-4D97-AF65-F5344CB8AC3E}">
        <p14:creationId xmlns:p14="http://schemas.microsoft.com/office/powerpoint/2010/main" val="1492297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B2F7F-A098-4D5E-A00E-447170DF628B}"/>
              </a:ext>
            </a:extLst>
          </p:cNvPr>
          <p:cNvSpPr>
            <a:spLocks noGrp="1"/>
          </p:cNvSpPr>
          <p:nvPr>
            <p:ph type="title"/>
          </p:nvPr>
        </p:nvSpPr>
        <p:spPr>
          <a:xfrm>
            <a:off x="980661" y="1"/>
            <a:ext cx="10286896" cy="450573"/>
          </a:xfrm>
        </p:spPr>
        <p:txBody>
          <a:bodyPr>
            <a:normAutofit fontScale="90000"/>
          </a:bodyPr>
          <a:lstStyle/>
          <a:p>
            <a:r>
              <a:rPr lang="en-US" dirty="0"/>
              <a:t>Masaccio (1401-1428)</a:t>
            </a:r>
          </a:p>
        </p:txBody>
      </p:sp>
      <p:sp>
        <p:nvSpPr>
          <p:cNvPr id="3" name="Content Placeholder 2">
            <a:extLst>
              <a:ext uri="{FF2B5EF4-FFF2-40B4-BE49-F238E27FC236}">
                <a16:creationId xmlns:a16="http://schemas.microsoft.com/office/drawing/2014/main" id="{5B9FA91D-A5D9-4F18-B293-91DA834E9521}"/>
              </a:ext>
            </a:extLst>
          </p:cNvPr>
          <p:cNvSpPr>
            <a:spLocks noGrp="1"/>
          </p:cNvSpPr>
          <p:nvPr>
            <p:ph idx="1"/>
          </p:nvPr>
        </p:nvSpPr>
        <p:spPr>
          <a:xfrm>
            <a:off x="79512" y="530087"/>
            <a:ext cx="12059479" cy="6188766"/>
          </a:xfrm>
        </p:spPr>
        <p:txBody>
          <a:bodyPr>
            <a:normAutofit lnSpcReduction="10000"/>
          </a:bodyPr>
          <a:lstStyle/>
          <a:p>
            <a:r>
              <a:rPr lang="en-US" sz="2400" dirty="0">
                <a:effectLst/>
                <a:latin typeface="Times New Roman" panose="02020603050405020304" pitchFamily="18" charset="0"/>
                <a:cs typeface="Times New Roman" panose="02020603050405020304" pitchFamily="18" charset="0"/>
              </a:rPr>
              <a:t>Masaccio was born in Castle San Giovanni, now called San Giovanni Valdarno 30 miles east of Florence.</a:t>
            </a:r>
          </a:p>
          <a:p>
            <a:r>
              <a:rPr lang="en-US" sz="2400" dirty="0">
                <a:effectLst/>
                <a:latin typeface="Times New Roman" panose="02020603050405020304" pitchFamily="18" charset="0"/>
                <a:cs typeface="Times New Roman" panose="02020603050405020304" pitchFamily="18" charset="0"/>
              </a:rPr>
              <a:t>He was one of the founders of the 15</a:t>
            </a:r>
            <a:r>
              <a:rPr lang="en-US" sz="2400" baseline="30000" dirty="0">
                <a:effectLst/>
                <a:latin typeface="Times New Roman" panose="02020603050405020304" pitchFamily="18" charset="0"/>
                <a:cs typeface="Times New Roman" panose="02020603050405020304" pitchFamily="18" charset="0"/>
              </a:rPr>
              <a:t>th</a:t>
            </a:r>
            <a:r>
              <a:rPr lang="en-US" sz="2400" dirty="0">
                <a:effectLst/>
                <a:latin typeface="Times New Roman" panose="02020603050405020304" pitchFamily="18" charset="0"/>
                <a:cs typeface="Times New Roman" panose="02020603050405020304" pitchFamily="18" charset="0"/>
              </a:rPr>
              <a:t> century Florentine Renaissance. </a:t>
            </a:r>
          </a:p>
          <a:p>
            <a:r>
              <a:rPr lang="en-US" sz="2400" dirty="0">
                <a:effectLst/>
                <a:latin typeface="Times New Roman" panose="02020603050405020304" pitchFamily="18" charset="0"/>
                <a:cs typeface="Times New Roman" panose="02020603050405020304" pitchFamily="18" charset="0"/>
              </a:rPr>
              <a:t>It was Masaccio who, in his brief and amazing career, was the real successor of Giotto and revolutionized Florentine painting.</a:t>
            </a:r>
          </a:p>
          <a:p>
            <a:r>
              <a:rPr lang="en-US" sz="2400" dirty="0">
                <a:effectLst/>
                <a:latin typeface="Times New Roman" panose="02020603050405020304" pitchFamily="18" charset="0"/>
                <a:cs typeface="Times New Roman" panose="02020603050405020304" pitchFamily="18" charset="0"/>
              </a:rPr>
              <a:t>Masaccio, is also known as the ‘Father of the Renaissance’ in a short span of artistic career built the foundation of what would become one of the greatest art movements. His techniques and developments in spatial perspective became a standard and set the bar for Renaissance painters succeeding him.</a:t>
            </a:r>
          </a:p>
          <a:p>
            <a:r>
              <a:rPr lang="en-US" sz="2400" dirty="0">
                <a:effectLst/>
                <a:latin typeface="Times New Roman" panose="02020603050405020304" pitchFamily="18" charset="0"/>
                <a:cs typeface="Times New Roman" panose="02020603050405020304" pitchFamily="18" charset="0"/>
              </a:rPr>
              <a:t>He revived the solid, realistic forms of Giotto of a hundred years earlier but gave them a new muscular vigor derived from his studies of antique art, while placing them in a fully realistic rendering of space.</a:t>
            </a:r>
          </a:p>
          <a:p>
            <a:r>
              <a:rPr lang="en-US" sz="2400" dirty="0">
                <a:effectLst/>
                <a:latin typeface="Times New Roman" panose="02020603050405020304" pitchFamily="18" charset="0"/>
                <a:cs typeface="Times New Roman" panose="02020603050405020304" pitchFamily="18" charset="0"/>
              </a:rPr>
              <a:t>By breaking away from Gothic traditions, reverting back to Classicalism and employing new techniques in perspective, Masaccio created a style that shaped the development of the Florentine Renaissance.</a:t>
            </a:r>
          </a:p>
        </p:txBody>
      </p:sp>
    </p:spTree>
    <p:extLst>
      <p:ext uri="{BB962C8B-B14F-4D97-AF65-F5344CB8AC3E}">
        <p14:creationId xmlns:p14="http://schemas.microsoft.com/office/powerpoint/2010/main" val="322058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B2F7F-A098-4D5E-A00E-447170DF628B}"/>
              </a:ext>
            </a:extLst>
          </p:cNvPr>
          <p:cNvSpPr>
            <a:spLocks noGrp="1"/>
          </p:cNvSpPr>
          <p:nvPr>
            <p:ph type="title"/>
          </p:nvPr>
        </p:nvSpPr>
        <p:spPr>
          <a:xfrm>
            <a:off x="980661" y="1"/>
            <a:ext cx="10286896" cy="450573"/>
          </a:xfrm>
        </p:spPr>
        <p:txBody>
          <a:bodyPr>
            <a:normAutofit fontScale="90000"/>
          </a:bodyPr>
          <a:lstStyle/>
          <a:p>
            <a:r>
              <a:rPr lang="en-US" dirty="0"/>
              <a:t>Masaccio (1401-1428)</a:t>
            </a:r>
          </a:p>
        </p:txBody>
      </p:sp>
      <p:sp>
        <p:nvSpPr>
          <p:cNvPr id="3" name="Content Placeholder 2">
            <a:extLst>
              <a:ext uri="{FF2B5EF4-FFF2-40B4-BE49-F238E27FC236}">
                <a16:creationId xmlns:a16="http://schemas.microsoft.com/office/drawing/2014/main" id="{5B9FA91D-A5D9-4F18-B293-91DA834E9521}"/>
              </a:ext>
            </a:extLst>
          </p:cNvPr>
          <p:cNvSpPr>
            <a:spLocks noGrp="1"/>
          </p:cNvSpPr>
          <p:nvPr>
            <p:ph idx="1"/>
          </p:nvPr>
        </p:nvSpPr>
        <p:spPr>
          <a:xfrm>
            <a:off x="79512" y="530086"/>
            <a:ext cx="12059479" cy="6301409"/>
          </a:xfrm>
        </p:spPr>
        <p:txBody>
          <a:bodyPr>
            <a:normAutofit/>
          </a:bodyPr>
          <a:lstStyle/>
          <a:p>
            <a:r>
              <a:rPr lang="en-US" sz="2400" dirty="0">
                <a:effectLst/>
                <a:latin typeface="Times New Roman" panose="02020603050405020304" pitchFamily="18" charset="0"/>
                <a:cs typeface="Times New Roman" panose="02020603050405020304" pitchFamily="18" charset="0"/>
              </a:rPr>
              <a:t>In this revival, Masaccio was closer in spirit to the great sculptor Donatello (1386-1466) and the architect Brunelleschi (1377-1447) than to any living Florentine painter.  </a:t>
            </a:r>
          </a:p>
          <a:p>
            <a:r>
              <a:rPr lang="en-US" sz="2400" dirty="0">
                <a:effectLst/>
                <a:latin typeface="Times New Roman" panose="02020603050405020304" pitchFamily="18" charset="0"/>
                <a:cs typeface="Times New Roman" panose="02020603050405020304" pitchFamily="18" charset="0"/>
              </a:rPr>
              <a:t>He was thought to have studied under the architect Brunelleschi and possibly the sculptor Donatello, mimicking their uses of structure and light in painting.</a:t>
            </a:r>
          </a:p>
          <a:p>
            <a:r>
              <a:rPr lang="en-US" sz="2400" dirty="0">
                <a:effectLst/>
                <a:latin typeface="Times New Roman" panose="02020603050405020304" pitchFamily="18" charset="0"/>
                <a:cs typeface="Times New Roman" panose="02020603050405020304" pitchFamily="18" charset="0"/>
              </a:rPr>
              <a:t>Vasari describes Masaccio as being a follower of </a:t>
            </a:r>
            <a:r>
              <a:rPr lang="en-US" sz="2400" dirty="0" err="1">
                <a:effectLst/>
                <a:latin typeface="Times New Roman" panose="02020603050405020304" pitchFamily="18" charset="0"/>
                <a:cs typeface="Times New Roman" panose="02020603050405020304" pitchFamily="18" charset="0"/>
              </a:rPr>
              <a:t>Masolino</a:t>
            </a:r>
            <a:r>
              <a:rPr lang="en-US" sz="2400" dirty="0">
                <a:effectLst/>
                <a:latin typeface="Times New Roman" panose="02020603050405020304" pitchFamily="18" charset="0"/>
                <a:cs typeface="Times New Roman" panose="02020603050405020304" pitchFamily="18" charset="0"/>
              </a:rPr>
              <a:t>, a painter some 18 years his senior.</a:t>
            </a:r>
          </a:p>
          <a:p>
            <a:r>
              <a:rPr lang="en-US" sz="2400" dirty="0">
                <a:effectLst/>
                <a:latin typeface="Times New Roman" panose="02020603050405020304" pitchFamily="18" charset="0"/>
                <a:cs typeface="Times New Roman" panose="02020603050405020304" pitchFamily="18" charset="0"/>
              </a:rPr>
              <a:t>His greatest work, the cycle of frescoes in the Brancacci chapel in Florence, inspired all later Renaissance painters up to Raphael and Michelangelo. His painting therefore ranks as one of the foundation stones of western art.</a:t>
            </a:r>
          </a:p>
        </p:txBody>
      </p:sp>
    </p:spTree>
    <p:extLst>
      <p:ext uri="{BB962C8B-B14F-4D97-AF65-F5344CB8AC3E}">
        <p14:creationId xmlns:p14="http://schemas.microsoft.com/office/powerpoint/2010/main" val="2959891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8AA1-8E2D-453B-9732-A118AD3A4C6B}"/>
              </a:ext>
            </a:extLst>
          </p:cNvPr>
          <p:cNvSpPr>
            <a:spLocks noGrp="1"/>
          </p:cNvSpPr>
          <p:nvPr>
            <p:ph type="title"/>
          </p:nvPr>
        </p:nvSpPr>
        <p:spPr>
          <a:xfrm>
            <a:off x="901148" y="26501"/>
            <a:ext cx="10366409" cy="543344"/>
          </a:xfrm>
        </p:spPr>
        <p:txBody>
          <a:bodyPr>
            <a:normAutofit fontScale="90000"/>
          </a:bodyPr>
          <a:lstStyle/>
          <a:p>
            <a:r>
              <a:rPr lang="en-US" sz="3200" dirty="0">
                <a:latin typeface="Times New Roman" panose="02020603050405020304" pitchFamily="18" charset="0"/>
                <a:cs typeface="Times New Roman" panose="02020603050405020304" pitchFamily="18" charset="0"/>
              </a:rPr>
              <a:t>Characteristic features of his work</a:t>
            </a:r>
          </a:p>
        </p:txBody>
      </p:sp>
      <p:sp>
        <p:nvSpPr>
          <p:cNvPr id="3" name="Content Placeholder 2">
            <a:extLst>
              <a:ext uri="{FF2B5EF4-FFF2-40B4-BE49-F238E27FC236}">
                <a16:creationId xmlns:a16="http://schemas.microsoft.com/office/drawing/2014/main" id="{C6774682-78CC-4966-AED4-E5F4521C6919}"/>
              </a:ext>
            </a:extLst>
          </p:cNvPr>
          <p:cNvSpPr>
            <a:spLocks noGrp="1"/>
          </p:cNvSpPr>
          <p:nvPr>
            <p:ph idx="1"/>
          </p:nvPr>
        </p:nvSpPr>
        <p:spPr>
          <a:xfrm>
            <a:off x="132522" y="569845"/>
            <a:ext cx="12019722" cy="6261654"/>
          </a:xfrm>
        </p:spPr>
        <p:txBody>
          <a:bodyPr>
            <a:noAutofit/>
          </a:bodyPr>
          <a:lstStyle/>
          <a:p>
            <a:r>
              <a:rPr lang="en-US" sz="2400" dirty="0">
                <a:effectLst/>
                <a:latin typeface="Times New Roman" panose="02020603050405020304" pitchFamily="18" charset="0"/>
                <a:cs typeface="Times New Roman" panose="02020603050405020304" pitchFamily="18" charset="0"/>
              </a:rPr>
              <a:t>Most prominent </a:t>
            </a:r>
            <a:r>
              <a:rPr lang="en-US" sz="2400">
                <a:effectLst/>
                <a:latin typeface="Times New Roman" panose="02020603050405020304" pitchFamily="18" charset="0"/>
                <a:cs typeface="Times New Roman" panose="02020603050405020304" pitchFamily="18" charset="0"/>
              </a:rPr>
              <a:t>in Masaccio’s </a:t>
            </a:r>
            <a:r>
              <a:rPr lang="en-US" sz="2400" dirty="0">
                <a:effectLst/>
                <a:latin typeface="Times New Roman" panose="02020603050405020304" pitchFamily="18" charset="0"/>
                <a:cs typeface="Times New Roman" panose="02020603050405020304" pitchFamily="18" charset="0"/>
              </a:rPr>
              <a:t>works are:</a:t>
            </a:r>
          </a:p>
          <a:p>
            <a:r>
              <a:rPr lang="en-US" sz="2400" dirty="0">
                <a:effectLst/>
                <a:latin typeface="Times New Roman" panose="02020603050405020304" pitchFamily="18" charset="0"/>
                <a:cs typeface="Times New Roman" panose="02020603050405020304" pitchFamily="18" charset="0"/>
              </a:rPr>
              <a:t>His ability and use of pictorial space.</a:t>
            </a:r>
          </a:p>
          <a:p>
            <a:r>
              <a:rPr lang="en-US" sz="2400" dirty="0">
                <a:effectLst/>
                <a:latin typeface="Times New Roman" panose="02020603050405020304" pitchFamily="18" charset="0"/>
                <a:cs typeface="Times New Roman" panose="02020603050405020304" pitchFamily="18" charset="0"/>
              </a:rPr>
              <a:t>Three-dimensional objects.</a:t>
            </a:r>
          </a:p>
          <a:p>
            <a:r>
              <a:rPr lang="en-US" sz="2400" dirty="0">
                <a:effectLst/>
                <a:latin typeface="Times New Roman" panose="02020603050405020304" pitchFamily="18" charset="0"/>
                <a:cs typeface="Times New Roman" panose="02020603050405020304" pitchFamily="18" charset="0"/>
              </a:rPr>
              <a:t>Vanishing-points.</a:t>
            </a:r>
          </a:p>
          <a:p>
            <a:r>
              <a:rPr lang="en-US" sz="2400" dirty="0">
                <a:effectLst/>
                <a:latin typeface="Times New Roman" panose="02020603050405020304" pitchFamily="18" charset="0"/>
                <a:cs typeface="Times New Roman" panose="02020603050405020304" pitchFamily="18" charset="0"/>
              </a:rPr>
              <a:t> Development of light and shadow. </a:t>
            </a:r>
          </a:p>
          <a:p>
            <a:r>
              <a:rPr lang="en-US" sz="2400" dirty="0">
                <a:effectLst/>
                <a:latin typeface="Times New Roman" panose="02020603050405020304" pitchFamily="18" charset="0"/>
                <a:cs typeface="Times New Roman" panose="02020603050405020304" pitchFamily="18" charset="0"/>
              </a:rPr>
              <a:t>Portrayals of characters that exist in real time and real space.</a:t>
            </a:r>
          </a:p>
          <a:p>
            <a:r>
              <a:rPr lang="en-US" sz="2400" dirty="0">
                <a:effectLst/>
                <a:latin typeface="Times New Roman" panose="02020603050405020304" pitchFamily="18" charset="0"/>
                <a:cs typeface="Times New Roman" panose="02020603050405020304" pitchFamily="18" charset="0"/>
              </a:rPr>
              <a:t>Portrayal of a natural world within the paintings.</a:t>
            </a:r>
          </a:p>
          <a:p>
            <a:r>
              <a:rPr lang="en-US" sz="2400" dirty="0">
                <a:effectLst/>
                <a:latin typeface="Times New Roman" panose="02020603050405020304" pitchFamily="18" charset="0"/>
                <a:cs typeface="Times New Roman" panose="02020603050405020304" pitchFamily="18" charset="0"/>
              </a:rPr>
              <a:t>Masaccio’s forms are startlingly direct and massive.</a:t>
            </a:r>
          </a:p>
          <a:p>
            <a:r>
              <a:rPr lang="en-US" sz="2400" dirty="0">
                <a:effectLst/>
                <a:latin typeface="Times New Roman" panose="02020603050405020304" pitchFamily="18" charset="0"/>
                <a:cs typeface="Times New Roman" panose="02020603050405020304" pitchFamily="18" charset="0"/>
              </a:rPr>
              <a:t>He gave his figures a momentous and noble dignity.</a:t>
            </a:r>
          </a:p>
          <a:p>
            <a:r>
              <a:rPr lang="en-US" sz="2400" dirty="0">
                <a:effectLst/>
                <a:latin typeface="Times New Roman" panose="02020603050405020304" pitchFamily="18" charset="0"/>
                <a:cs typeface="Times New Roman" panose="02020603050405020304" pitchFamily="18" charset="0"/>
              </a:rPr>
              <a:t>He added weight to his figures by using classical features and forms.</a:t>
            </a:r>
          </a:p>
          <a:p>
            <a:r>
              <a:rPr lang="en-US" sz="2400" dirty="0">
                <a:effectLst/>
                <a:latin typeface="Times New Roman" panose="02020603050405020304" pitchFamily="18" charset="0"/>
                <a:cs typeface="Times New Roman" panose="02020603050405020304" pitchFamily="18" charset="0"/>
              </a:rPr>
              <a:t>Strong depiction of emotions and human feeling.</a:t>
            </a:r>
          </a:p>
        </p:txBody>
      </p:sp>
    </p:spTree>
    <p:extLst>
      <p:ext uri="{BB962C8B-B14F-4D97-AF65-F5344CB8AC3E}">
        <p14:creationId xmlns:p14="http://schemas.microsoft.com/office/powerpoint/2010/main" val="104603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8AA1-8E2D-453B-9732-A118AD3A4C6B}"/>
              </a:ext>
            </a:extLst>
          </p:cNvPr>
          <p:cNvSpPr>
            <a:spLocks noGrp="1"/>
          </p:cNvSpPr>
          <p:nvPr>
            <p:ph type="title"/>
          </p:nvPr>
        </p:nvSpPr>
        <p:spPr>
          <a:xfrm>
            <a:off x="901148" y="26501"/>
            <a:ext cx="10366409" cy="543344"/>
          </a:xfrm>
        </p:spPr>
        <p:txBody>
          <a:bodyPr>
            <a:normAutofit fontScale="90000"/>
          </a:bodyPr>
          <a:lstStyle/>
          <a:p>
            <a:r>
              <a:rPr lang="en-US" sz="3200" dirty="0">
                <a:latin typeface="Times New Roman" panose="02020603050405020304" pitchFamily="18" charset="0"/>
                <a:cs typeface="Times New Roman" panose="02020603050405020304" pitchFamily="18" charset="0"/>
              </a:rPr>
              <a:t>Characteristic features of his work</a:t>
            </a:r>
          </a:p>
        </p:txBody>
      </p:sp>
      <p:sp>
        <p:nvSpPr>
          <p:cNvPr id="3" name="Content Placeholder 2">
            <a:extLst>
              <a:ext uri="{FF2B5EF4-FFF2-40B4-BE49-F238E27FC236}">
                <a16:creationId xmlns:a16="http://schemas.microsoft.com/office/drawing/2014/main" id="{C6774682-78CC-4966-AED4-E5F4521C6919}"/>
              </a:ext>
            </a:extLst>
          </p:cNvPr>
          <p:cNvSpPr>
            <a:spLocks noGrp="1"/>
          </p:cNvSpPr>
          <p:nvPr>
            <p:ph idx="1"/>
          </p:nvPr>
        </p:nvSpPr>
        <p:spPr>
          <a:xfrm>
            <a:off x="79514" y="569845"/>
            <a:ext cx="12072730" cy="6261654"/>
          </a:xfrm>
        </p:spPr>
        <p:txBody>
          <a:bodyPr>
            <a:noAutofit/>
          </a:bodyPr>
          <a:lstStyle/>
          <a:p>
            <a:r>
              <a:rPr lang="en-US" sz="2400" dirty="0">
                <a:effectLst/>
                <a:latin typeface="Times New Roman" panose="02020603050405020304" pitchFamily="18" charset="0"/>
                <a:cs typeface="Times New Roman" panose="02020603050405020304" pitchFamily="18" charset="0"/>
              </a:rPr>
              <a:t>Clear innovation and development of mathematical system of perspective. </a:t>
            </a:r>
          </a:p>
          <a:p>
            <a:r>
              <a:rPr lang="en-US" sz="2400" dirty="0">
                <a:effectLst/>
                <a:latin typeface="Times New Roman" panose="02020603050405020304" pitchFamily="18" charset="0"/>
                <a:cs typeface="Times New Roman" panose="02020603050405020304" pitchFamily="18" charset="0"/>
              </a:rPr>
              <a:t>Linear perspective.</a:t>
            </a:r>
          </a:p>
          <a:p>
            <a:r>
              <a:rPr lang="en-US" sz="2400" dirty="0">
                <a:effectLst/>
                <a:latin typeface="Times New Roman" panose="02020603050405020304" pitchFamily="18" charset="0"/>
                <a:cs typeface="Times New Roman" panose="02020603050405020304" pitchFamily="18" charset="0"/>
              </a:rPr>
              <a:t>Solidity of forms.</a:t>
            </a:r>
          </a:p>
          <a:p>
            <a:r>
              <a:rPr lang="en-US" sz="2400" dirty="0">
                <a:effectLst/>
                <a:latin typeface="Times New Roman" panose="02020603050405020304" pitchFamily="18" charset="0"/>
                <a:cs typeface="Times New Roman" panose="02020603050405020304" pitchFamily="18" charset="0"/>
              </a:rPr>
              <a:t>Clear source of light.</a:t>
            </a:r>
          </a:p>
          <a:p>
            <a:r>
              <a:rPr lang="en-US" sz="2400" dirty="0">
                <a:effectLst/>
                <a:latin typeface="Times New Roman" panose="02020603050405020304" pitchFamily="18" charset="0"/>
                <a:cs typeface="Times New Roman" panose="02020603050405020304" pitchFamily="18" charset="0"/>
              </a:rPr>
              <a:t>Alternating light and dark colors.</a:t>
            </a:r>
          </a:p>
          <a:p>
            <a:r>
              <a:rPr lang="en-US" sz="2400" dirty="0">
                <a:effectLst/>
                <a:latin typeface="Times New Roman" panose="02020603050405020304" pitchFamily="18" charset="0"/>
                <a:cs typeface="Times New Roman" panose="02020603050405020304" pitchFamily="18" charset="0"/>
              </a:rPr>
              <a:t>Sense of depth.</a:t>
            </a:r>
          </a:p>
        </p:txBody>
      </p:sp>
    </p:spTree>
    <p:extLst>
      <p:ext uri="{BB962C8B-B14F-4D97-AF65-F5344CB8AC3E}">
        <p14:creationId xmlns:p14="http://schemas.microsoft.com/office/powerpoint/2010/main" val="2796491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8B4A-22E4-444C-B3E4-1E4B1CBF5D42}"/>
              </a:ext>
            </a:extLst>
          </p:cNvPr>
          <p:cNvSpPr>
            <a:spLocks noGrp="1"/>
          </p:cNvSpPr>
          <p:nvPr>
            <p:ph type="title"/>
          </p:nvPr>
        </p:nvSpPr>
        <p:spPr>
          <a:xfrm>
            <a:off x="980660" y="20572"/>
            <a:ext cx="10373139" cy="443258"/>
          </a:xfrm>
        </p:spPr>
        <p:txBody>
          <a:bodyPr>
            <a:normAutofit fontScale="90000"/>
          </a:bodyPr>
          <a:lstStyle/>
          <a:p>
            <a:r>
              <a:rPr lang="en-US" sz="3200" dirty="0">
                <a:latin typeface="Times New Roman" panose="02020603050405020304" pitchFamily="18" charset="0"/>
                <a:cs typeface="Times New Roman" panose="02020603050405020304" pitchFamily="18" charset="0"/>
              </a:rPr>
              <a:t>The Tribute Money (1420) </a:t>
            </a:r>
            <a:r>
              <a:rPr lang="en-US" sz="2700" dirty="0">
                <a:effectLst/>
                <a:latin typeface="Times New Roman" panose="02020603050405020304" pitchFamily="18" charset="0"/>
                <a:cs typeface="Times New Roman" panose="02020603050405020304" pitchFamily="18" charset="0"/>
              </a:rPr>
              <a:t>Brancacci chapel, Florence</a:t>
            </a:r>
            <a:endParaRPr lang="en-US" sz="27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D1679C19-5829-4C8B-A3BE-A3721E7B30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765" y="682675"/>
            <a:ext cx="11966713" cy="5525255"/>
          </a:xfrm>
        </p:spPr>
      </p:pic>
    </p:spTree>
    <p:extLst>
      <p:ext uri="{BB962C8B-B14F-4D97-AF65-F5344CB8AC3E}">
        <p14:creationId xmlns:p14="http://schemas.microsoft.com/office/powerpoint/2010/main" val="1381602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095766-1A47-43C6-9B7D-82D3DB140C57}"/>
              </a:ext>
            </a:extLst>
          </p:cNvPr>
          <p:cNvSpPr>
            <a:spLocks noGrp="1"/>
          </p:cNvSpPr>
          <p:nvPr>
            <p:ph idx="1"/>
          </p:nvPr>
        </p:nvSpPr>
        <p:spPr>
          <a:xfrm>
            <a:off x="185530" y="1440902"/>
            <a:ext cx="11741427" cy="4986403"/>
          </a:xfrm>
        </p:spPr>
        <p:txBody>
          <a:bodyPr>
            <a:normAutofit/>
          </a:bodyPr>
          <a:lstStyle/>
          <a:p>
            <a:r>
              <a:rPr lang="en-US" sz="2400" dirty="0">
                <a:effectLst/>
                <a:latin typeface="Times New Roman" panose="02020603050405020304" pitchFamily="18" charset="0"/>
                <a:cs typeface="Times New Roman" panose="02020603050405020304" pitchFamily="18" charset="0"/>
              </a:rPr>
              <a:t>https://youtu.be/oDPNSPbjzQ8</a:t>
            </a:r>
          </a:p>
          <a:p>
            <a:r>
              <a:rPr lang="en-US" sz="2400" dirty="0">
                <a:effectLst/>
                <a:latin typeface="Times New Roman" panose="02020603050405020304" pitchFamily="18" charset="0"/>
                <a:cs typeface="Times New Roman" panose="02020603050405020304" pitchFamily="18" charset="0"/>
              </a:rPr>
              <a:t>Used technique of (a continuous narrative) which was also used by the ancient Romans—Masaccio is able to make an entire drama unfold on the wall of the Brancacci chapel divided in three parts of the story</a:t>
            </a:r>
          </a:p>
          <a:p>
            <a:r>
              <a:rPr lang="en-US" sz="2400" dirty="0">
                <a:effectLst/>
                <a:latin typeface="Times New Roman" panose="02020603050405020304" pitchFamily="18" charset="0"/>
                <a:cs typeface="Times New Roman" panose="02020603050405020304" pitchFamily="18" charset="0"/>
              </a:rPr>
              <a:t>Christ says to Peter “so that we may not offend them, go to the lake and throw out your line. Take the first fish you catch; open its mouth and you will find a four-drachma coin. Take it and give it to them for my tax and yours” (Matthew 17:27). Christ performed a miracle—and the apostles have the money to pay the tax collector.</a:t>
            </a:r>
            <a:endParaRPr lang="en-US" sz="24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4CE83759-BD32-4B43-A908-33A08AF4E6E1}"/>
              </a:ext>
            </a:extLst>
          </p:cNvPr>
          <p:cNvSpPr>
            <a:spLocks noGrp="1"/>
          </p:cNvSpPr>
          <p:nvPr>
            <p:ph type="title"/>
          </p:nvPr>
        </p:nvSpPr>
        <p:spPr>
          <a:xfrm>
            <a:off x="980660" y="272363"/>
            <a:ext cx="10373139" cy="443258"/>
          </a:xfrm>
        </p:spPr>
        <p:txBody>
          <a:bodyPr>
            <a:normAutofit fontScale="90000"/>
          </a:bodyPr>
          <a:lstStyle/>
          <a:p>
            <a:r>
              <a:rPr lang="en-US" sz="3200" dirty="0">
                <a:latin typeface="Times New Roman" panose="02020603050405020304" pitchFamily="18" charset="0"/>
                <a:cs typeface="Times New Roman" panose="02020603050405020304" pitchFamily="18" charset="0"/>
              </a:rPr>
              <a:t>The Tribute Money (1420) </a:t>
            </a:r>
            <a:r>
              <a:rPr lang="en-US" sz="2700" dirty="0">
                <a:effectLst/>
                <a:latin typeface="Times New Roman" panose="02020603050405020304" pitchFamily="18" charset="0"/>
                <a:cs typeface="Times New Roman" panose="02020603050405020304" pitchFamily="18" charset="0"/>
              </a:rPr>
              <a:t>Brancacci chapel, Florence</a:t>
            </a:r>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32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36291-E46D-428B-ACFA-1AA30472CF97}"/>
              </a:ext>
            </a:extLst>
          </p:cNvPr>
          <p:cNvSpPr>
            <a:spLocks noGrp="1"/>
          </p:cNvSpPr>
          <p:nvPr>
            <p:ph type="title"/>
          </p:nvPr>
        </p:nvSpPr>
        <p:spPr>
          <a:xfrm>
            <a:off x="1020417" y="53006"/>
            <a:ext cx="10247139" cy="470452"/>
          </a:xfrm>
        </p:spPr>
        <p:txBody>
          <a:bodyPr>
            <a:normAutofit fontScale="90000"/>
          </a:bodyPr>
          <a:lstStyle/>
          <a:p>
            <a:r>
              <a:rPr lang="en-US" sz="3200" dirty="0">
                <a:latin typeface="Times New Roman" panose="02020603050405020304" pitchFamily="18" charset="0"/>
                <a:cs typeface="Times New Roman" panose="02020603050405020304" pitchFamily="18" charset="0"/>
              </a:rPr>
              <a:t>Virgin and Child, San Giovenale Triptych (1422)</a:t>
            </a:r>
          </a:p>
        </p:txBody>
      </p:sp>
      <p:pic>
        <p:nvPicPr>
          <p:cNvPr id="5" name="Content Placeholder 4">
            <a:extLst>
              <a:ext uri="{FF2B5EF4-FFF2-40B4-BE49-F238E27FC236}">
                <a16:creationId xmlns:a16="http://schemas.microsoft.com/office/drawing/2014/main" id="{C3A62D93-9F54-42C7-83A2-4F57DFBEF8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8313" y="639861"/>
            <a:ext cx="8560904" cy="6003334"/>
          </a:xfrm>
        </p:spPr>
      </p:pic>
    </p:spTree>
    <p:extLst>
      <p:ext uri="{BB962C8B-B14F-4D97-AF65-F5344CB8AC3E}">
        <p14:creationId xmlns:p14="http://schemas.microsoft.com/office/powerpoint/2010/main" val="3403489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Slate</Template>
  <TotalTime>163</TotalTime>
  <Words>762</Words>
  <Application>Microsoft Office PowerPoint</Application>
  <PresentationFormat>Widescreen</PresentationFormat>
  <Paragraphs>55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Calisto MT</vt:lpstr>
      <vt:lpstr>Times New Roman</vt:lpstr>
      <vt:lpstr>Wingdings 2</vt:lpstr>
      <vt:lpstr>Slate</vt:lpstr>
      <vt:lpstr>Masaccio</vt:lpstr>
      <vt:lpstr>Masaccio</vt:lpstr>
      <vt:lpstr>Masaccio (1401-1428)</vt:lpstr>
      <vt:lpstr>Masaccio (1401-1428)</vt:lpstr>
      <vt:lpstr>Characteristic features of his work</vt:lpstr>
      <vt:lpstr>Characteristic features of his work</vt:lpstr>
      <vt:lpstr>The Tribute Money (1420) Brancacci chapel, Florence</vt:lpstr>
      <vt:lpstr>The Tribute Money (1420) Brancacci chapel, Florence</vt:lpstr>
      <vt:lpstr>Virgin and Child, San Giovenale Triptych (1422)</vt:lpstr>
      <vt:lpstr>Virgin and Child with Saint Anne (1424)</vt:lpstr>
      <vt:lpstr>Madonna and Child (c. 1426)</vt:lpstr>
      <vt:lpstr>Crucifixion from Pisa Altarpiece(c. 1426)</vt:lpstr>
      <vt:lpstr>The Baptism of the Neophytes (1425-28)</vt:lpstr>
      <vt:lpstr>The Expulsion of Adam and Eve from the garden of Eden (1426)</vt:lpstr>
      <vt:lpstr>Close-up of ‘The Expulsion’ (1426)</vt:lpstr>
      <vt:lpstr>Holy Trinity (c. 1426-1428)</vt:lpstr>
      <vt:lpstr>English Translation: “I was what you are and what I am, you shall be” https://youtu.be/Kl4Dcj9o570</vt:lpstr>
      <vt:lpstr>A perfect example of linear perspective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Massacio</dc:title>
  <dc:creator>Admin</dc:creator>
  <cp:lastModifiedBy>Admin</cp:lastModifiedBy>
  <cp:revision>24</cp:revision>
  <dcterms:created xsi:type="dcterms:W3CDTF">2019-10-09T11:50:40Z</dcterms:created>
  <dcterms:modified xsi:type="dcterms:W3CDTF">2020-05-13T09:55:44Z</dcterms:modified>
</cp:coreProperties>
</file>